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305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1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PROPUESTA · CONFIDENCIAL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500000"/>
            <a:ext cx="11000000" cy="20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6400" b="1">
                <a:solidFill>
                  <a:srgbClr val="F5F5F5"/>
                </a:solidFill>
                <a:latin typeface="Inter"/>
              </a:rPr>
              <a:t>[Cliente]
[Título de la propuesta]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400000"/>
            <a:ext cx="1100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3D3D3D"/>
                </a:solidFill>
                <a:latin typeface="Inter"/>
              </a:rPr>
              <a:t>[Mes Año]  ·  Manuel Revert · MARGITAL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57000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58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DATO MATA RELATO  ·  #SinHumo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000"/>
            <a:ext cx="11000000" cy="3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>
                <a:solidFill>
                  <a:srgbClr val="737373"/>
                </a:solidFill>
                <a:latin typeface="Inter"/>
              </a:rPr>
              <a:t>MARGITAL · margital.com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01 · EL PROBLEMA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100000"/>
            <a:ext cx="11000000" cy="1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5600" b="1">
                <a:solidFill>
                  <a:srgbClr val="F5F5F5"/>
                </a:solidFill>
                <a:latin typeface="Inter"/>
              </a:rPr>
              <a:t>[El problema en
una frase concreta.]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5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TRES DATOS QUE LO HACEN URGENTE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000000"/>
            <a:ext cx="3650000" cy="22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4000000"/>
            <a:ext cx="365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7200" y="42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Métrica 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200" y="4600000"/>
            <a:ext cx="365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4800" b="1">
                <a:solidFill>
                  <a:srgbClr val="F5F5F5"/>
                </a:solidFill>
                <a:latin typeface="Inter"/>
              </a:rPr>
              <a:t>[+X%]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200" y="5500000"/>
            <a:ext cx="365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3D3D3D"/>
                </a:solidFill>
                <a:latin typeface="Inter"/>
              </a:rPr>
              <a:t>[Contexto breve]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27200" y="4000000"/>
            <a:ext cx="3650000" cy="22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27200" y="4000000"/>
            <a:ext cx="365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27200" y="42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Métrica 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27200" y="4600000"/>
            <a:ext cx="365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4800" b="1">
                <a:solidFill>
                  <a:srgbClr val="F5F5F5"/>
                </a:solidFill>
                <a:latin typeface="Inter"/>
              </a:rPr>
              <a:t>[X.Xx]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27200" y="5500000"/>
            <a:ext cx="365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3D3D3D"/>
                </a:solidFill>
                <a:latin typeface="Inter"/>
              </a:rPr>
              <a:t>[Contexto breve]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97200" y="4000000"/>
            <a:ext cx="3650000" cy="22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97200" y="4000000"/>
            <a:ext cx="365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97200" y="42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Métrica 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97200" y="4600000"/>
            <a:ext cx="365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4800" b="1">
                <a:solidFill>
                  <a:srgbClr val="F5F5F5"/>
                </a:solidFill>
                <a:latin typeface="Inter"/>
              </a:rPr>
              <a:t>[€XK]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97200" y="5500000"/>
            <a:ext cx="365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3D3D3D"/>
                </a:solidFill>
                <a:latin typeface="Inter"/>
              </a:rPr>
              <a:t>[Contexto breve]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01 · EL PROBLEMA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100000"/>
            <a:ext cx="11000000" cy="1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5600" b="1">
                <a:solidFill>
                  <a:srgbClr val="F5F5F5"/>
                </a:solidFill>
                <a:latin typeface="Inter"/>
              </a:rPr>
              <a:t>[El problema en
una frase concreta.]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5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TRES DATOS QUE LO HACEN URGENTE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000000"/>
            <a:ext cx="3650000" cy="22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4000000"/>
            <a:ext cx="365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7200" y="42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Métrica 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200" y="4600000"/>
            <a:ext cx="365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4800" b="1">
                <a:solidFill>
                  <a:srgbClr val="F5F5F5"/>
                </a:solidFill>
                <a:latin typeface="Inter"/>
              </a:rPr>
              <a:t>[+X%]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200" y="5500000"/>
            <a:ext cx="365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3D3D3D"/>
                </a:solidFill>
                <a:latin typeface="Inter"/>
              </a:rPr>
              <a:t>[Contexto breve]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27200" y="4000000"/>
            <a:ext cx="3650000" cy="22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27200" y="4000000"/>
            <a:ext cx="365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27200" y="42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Métrica 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27200" y="4600000"/>
            <a:ext cx="365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4800" b="1">
                <a:solidFill>
                  <a:srgbClr val="F5F5F5"/>
                </a:solidFill>
                <a:latin typeface="Inter"/>
              </a:rPr>
              <a:t>[X.Xx]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27200" y="5500000"/>
            <a:ext cx="365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3D3D3D"/>
                </a:solidFill>
                <a:latin typeface="Inter"/>
              </a:rPr>
              <a:t>[Contexto breve]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97200" y="4000000"/>
            <a:ext cx="3650000" cy="22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97200" y="4000000"/>
            <a:ext cx="365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97200" y="42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Métrica 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97200" y="4600000"/>
            <a:ext cx="365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4800" b="1">
                <a:solidFill>
                  <a:srgbClr val="F5F5F5"/>
                </a:solidFill>
                <a:latin typeface="Inter"/>
              </a:rPr>
              <a:t>[€XK]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97200" y="5500000"/>
            <a:ext cx="365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3D3D3D"/>
                </a:solidFill>
                <a:latin typeface="Inter"/>
              </a:rPr>
              <a:t>[Contexto breve]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02 · NUESTRA HIPÓTESIS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100000"/>
            <a:ext cx="11000000" cy="1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5600" b="1">
                <a:solidFill>
                  <a:srgbClr val="F5F5F5"/>
                </a:solidFill>
                <a:latin typeface="Inter"/>
              </a:rPr>
              <a:t>[La hipótesis
en una frase.]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5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POR QUÉ CREEMOS ESTO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00000"/>
            <a:ext cx="10500000" cy="20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 b="0">
                <a:solidFill>
                  <a:srgbClr val="F5F5F5"/>
                </a:solidFill>
                <a:latin typeface="Inter"/>
              </a:rPr>
              <a:t>[Argumento 1: dato de mercado o del cliente que sostiene la hipótesis.]
[Argumento 2: experiencia previa con un caso similar y el resultado.]
[Argumento 3: tendencia o cambio que hace que esta sea la palanca correcta ahora.]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03 · PLAN 90 DÍAS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100000"/>
            <a:ext cx="1100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4000" b="1">
                <a:solidFill>
                  <a:srgbClr val="F5F5F5"/>
                </a:solidFill>
                <a:latin typeface="Inter"/>
              </a:rPr>
              <a:t>Qué hacemos · Cómo lo medimos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2400000"/>
            <a:ext cx="11200000" cy="11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2400000"/>
            <a:ext cx="38100" cy="11000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0400" y="2550000"/>
            <a:ext cx="2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Días 1–30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00000" y="2550000"/>
            <a:ext cx="3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F5F5F5"/>
                </a:solidFill>
                <a:latin typeface="Inter"/>
              </a:rPr>
              <a:t>Diagnóstico + setup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400" y="30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>
                <a:solidFill>
                  <a:srgbClr val="3D3D3D"/>
                </a:solidFill>
                <a:latin typeface="Inter"/>
              </a:rPr>
              <a:t>[3–4 entregables clave del primer mes]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3700000"/>
            <a:ext cx="11200000" cy="11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3700000"/>
            <a:ext cx="38100" cy="11000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0400" y="3850000"/>
            <a:ext cx="2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Días 31–60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00000" y="3850000"/>
            <a:ext cx="3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F5F5F5"/>
                </a:solidFill>
                <a:latin typeface="Inter"/>
              </a:rPr>
              <a:t>Activación + iteración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400" y="43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>
                <a:solidFill>
                  <a:srgbClr val="3D3D3D"/>
                </a:solidFill>
                <a:latin typeface="Inter"/>
              </a:rPr>
              <a:t>[Qué se lanza y se mide en este tramo]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5000000"/>
            <a:ext cx="11200000" cy="11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57200" y="5000000"/>
            <a:ext cx="38100" cy="11000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0400" y="5150000"/>
            <a:ext cx="25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Días 61–90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00000" y="5150000"/>
            <a:ext cx="3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F5F5F5"/>
                </a:solidFill>
                <a:latin typeface="Inter"/>
              </a:rPr>
              <a:t>Escalado + decisión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0400" y="56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>
                <a:solidFill>
                  <a:srgbClr val="3D3D3D"/>
                </a:solidFill>
                <a:latin typeface="Inter"/>
              </a:rPr>
              <a:t>[Resultado esperado y go/no-go]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04 · KPIs Y TARGETS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100000"/>
            <a:ext cx="1100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4000" b="1">
                <a:solidFill>
                  <a:srgbClr val="F5F5F5"/>
                </a:solidFill>
                <a:latin typeface="Inter"/>
              </a:rPr>
              <a:t>Lo que vamos a mover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150000"/>
            <a:ext cx="1050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400" b="0">
                <a:solidFill>
                  <a:srgbClr val="737373"/>
                </a:solidFill>
                <a:latin typeface="Inter"/>
              </a:rPr>
              <a:t>Si en 90 días no nos acercamos a estos números, lo dices y nos vamos. Sin drama, sin penalización.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3500000"/>
            <a:ext cx="3650000" cy="27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3500000"/>
            <a:ext cx="365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7200" y="37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KPI 01 · [Métrica negocio]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200" y="4200000"/>
            <a:ext cx="365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4400" b="1">
                <a:solidFill>
                  <a:srgbClr val="F5F5F5"/>
                </a:solidFill>
                <a:latin typeface="Inter"/>
              </a:rPr>
              <a:t>[Target]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200" y="53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3D3D3D"/>
                </a:solidFill>
                <a:latin typeface="Inter"/>
              </a:rPr>
              <a:t>ACTUAL: [Actual]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27200" y="3500000"/>
            <a:ext cx="3650000" cy="27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27200" y="3500000"/>
            <a:ext cx="365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27200" y="37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KPI 02 · [Métrica negocio]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27200" y="4200000"/>
            <a:ext cx="365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4400" b="1">
                <a:solidFill>
                  <a:srgbClr val="F5F5F5"/>
                </a:solidFill>
                <a:latin typeface="Inter"/>
              </a:rPr>
              <a:t>[Target]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27200" y="53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3D3D3D"/>
                </a:solidFill>
                <a:latin typeface="Inter"/>
              </a:rPr>
              <a:t>ACTUAL: [Actual]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97200" y="3500000"/>
            <a:ext cx="3650000" cy="27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97200" y="3500000"/>
            <a:ext cx="36500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97200" y="37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21D177"/>
                </a:solidFill>
                <a:latin typeface="Inter"/>
              </a:rPr>
              <a:t>KPI 03 · [Métrica negocio]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97200" y="4200000"/>
            <a:ext cx="365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4400" b="1">
                <a:solidFill>
                  <a:srgbClr val="F5F5F5"/>
                </a:solidFill>
                <a:latin typeface="Inter"/>
              </a:rPr>
              <a:t>[Target]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97200" y="5300000"/>
            <a:ext cx="365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3D3D3D"/>
                </a:solidFill>
                <a:latin typeface="Inter"/>
              </a:rPr>
              <a:t>ACTUAL: [Actual]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>
                <a:solidFill>
                  <a:srgbClr val="21D177"/>
                </a:solidFill>
                <a:latin typeface="Inter"/>
              </a:rPr>
              <a:t>05 · CONDICIONES Y FEE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100000"/>
            <a:ext cx="11000000" cy="9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4000" b="1">
                <a:solidFill>
                  <a:srgbClr val="F5F5F5"/>
                </a:solidFill>
                <a:latin typeface="Inter"/>
              </a:rPr>
              <a:t>Cómo trabajamos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2400000"/>
            <a:ext cx="11200000" cy="9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2400000"/>
            <a:ext cx="38100" cy="9000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0400" y="2550000"/>
            <a:ext cx="4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F5F5F5"/>
                </a:solidFill>
                <a:latin typeface="Inter"/>
              </a:rPr>
              <a:t>Sin permanencias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400" y="29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737373"/>
                </a:solidFill>
                <a:latin typeface="Inter"/>
              </a:rPr>
              <a:t>Trabajamos mes a mes. Sin cláusulas atadoras. La permanencia se gana cada mes.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500000"/>
            <a:ext cx="11200000" cy="9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" y="3500000"/>
            <a:ext cx="38100" cy="9000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0400" y="3650000"/>
            <a:ext cx="4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F5F5F5"/>
                </a:solidFill>
                <a:latin typeface="Inter"/>
              </a:rPr>
              <a:t>Salida limpia a 90 días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0400" y="40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737373"/>
                </a:solidFill>
                <a:latin typeface="Inter"/>
              </a:rPr>
              <a:t>Si no movemos los KPIs comprometidos en el primer trimestre, lo dices y nos vamos. Sin penalización.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4600000"/>
            <a:ext cx="11200000" cy="9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4600000"/>
            <a:ext cx="38100" cy="9000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0400" y="4750000"/>
            <a:ext cx="4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F5F5F5"/>
                </a:solidFill>
                <a:latin typeface="Inter"/>
              </a:rPr>
              <a:t>Acceso directo al estratega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0400" y="51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737373"/>
                </a:solidFill>
                <a:latin typeface="Inter"/>
              </a:rPr>
              <a:t>Trabajas con quien decide, no con un account intermediario. La relación es 1 a 1.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5700000"/>
            <a:ext cx="11200000" cy="900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57200" y="5700000"/>
            <a:ext cx="38100" cy="9000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60400" y="5850000"/>
            <a:ext cx="4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F5F5F5"/>
                </a:solidFill>
                <a:latin typeface="Inter"/>
              </a:rPr>
              <a:t>Fee mensual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0400" y="62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737373"/>
                </a:solidFill>
                <a:latin typeface="Inter"/>
              </a:rPr>
              <a:t>[€XX.XXX/mes] · facturación primera semana del mes · IVA aparte.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00000"/>
            <a:ext cx="11000000" cy="8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2000" b="1">
                <a:solidFill>
                  <a:srgbClr val="F5F5F5"/>
                </a:solidFill>
                <a:latin typeface="Inter"/>
              </a:rPr>
              <a:t>Hablemos.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4400000"/>
            <a:ext cx="457200" cy="38100"/>
          </a:xfrm>
          <a:prstGeom prst="rect">
            <a:avLst/>
          </a:prstGeom>
          <a:solidFill>
            <a:srgbClr val="21D1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4600000"/>
            <a:ext cx="11000000" cy="5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0">
                <a:solidFill>
                  <a:srgbClr val="F5F5F5"/>
                </a:solidFill>
                <a:latin typeface="Inter"/>
              </a:rPr>
              <a:t>manuel@margital.com  ·  margital.com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200000"/>
            <a:ext cx="11000000" cy="4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21D177"/>
                </a:solidFill>
                <a:latin typeface="Inter"/>
              </a:rPr>
              <a:t>Marketing digital sin humo · #DatoMataRelato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000"/>
            <a:ext cx="11000000" cy="300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37373"/>
                </a:solidFill>
                <a:latin typeface="Inter"/>
              </a:rPr>
              <a:t>MARGITAL · 2026 · Confidencial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